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288" r:id="rId40"/>
    <p:sldId id="289" r:id="rId41"/>
    <p:sldId id="320" r:id="rId42"/>
    <p:sldId id="274" r:id="rId43"/>
    <p:sldId id="275"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Saatvik1"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Saatvik Sandal</a:t>
            </a:r>
          </a:p>
          <a:p>
            <a:r>
              <a:rPr lang="en-US" dirty="0">
                <a:solidFill>
                  <a:schemeClr val="bg2"/>
                </a:solidFill>
                <a:latin typeface="Abadi" panose="020B0604020104020204" pitchFamily="34" charset="0"/>
                <a:ea typeface="SF Pro" pitchFamily="2" charset="0"/>
                <a:cs typeface="SF Pro" pitchFamily="2" charset="0"/>
              </a:rPr>
              <a:t>9/4/23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dirty="0"/>
              <a:t>First we checked for missing data. When we found those in the Payload mass column all we did was replace them was with the sample mean. </a:t>
            </a:r>
          </a:p>
          <a:p>
            <a:endParaRPr lang="en-US" dirty="0"/>
          </a:p>
          <a:p>
            <a:endParaRPr lang="en-US" dirty="0"/>
          </a:p>
          <a:p>
            <a:r>
              <a:rPr lang="en-US" dirty="0"/>
              <a:t>Next we tried to do some basic analysis to get a better understanding of our dataset, such as seeing how                launches were conducted to enter ‘x’ orbit and what          were their outcomes.  </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563AC71-21C5-60DC-46B7-7C600313CF33}"/>
              </a:ext>
            </a:extLst>
          </p:cNvPr>
          <p:cNvPicPr>
            <a:picLocks noChangeAspect="1"/>
          </p:cNvPicPr>
          <p:nvPr/>
        </p:nvPicPr>
        <p:blipFill>
          <a:blip r:embed="rId3"/>
          <a:stretch>
            <a:fillRect/>
          </a:stretch>
        </p:blipFill>
        <p:spPr>
          <a:xfrm>
            <a:off x="8972950" y="2772583"/>
            <a:ext cx="2876951" cy="2353003"/>
          </a:xfrm>
          <a:prstGeom prst="rect">
            <a:avLst/>
          </a:prstGeom>
        </p:spPr>
      </p:pic>
      <p:pic>
        <p:nvPicPr>
          <p:cNvPr id="7" name="Picture 6">
            <a:extLst>
              <a:ext uri="{FF2B5EF4-FFF2-40B4-BE49-F238E27FC236}">
                <a16:creationId xmlns:a16="http://schemas.microsoft.com/office/drawing/2014/main" id="{7EA6E38A-025B-C7DD-94AB-EE1A4BA39DB9}"/>
              </a:ext>
            </a:extLst>
          </p:cNvPr>
          <p:cNvPicPr>
            <a:picLocks noChangeAspect="1"/>
          </p:cNvPicPr>
          <p:nvPr/>
        </p:nvPicPr>
        <p:blipFill>
          <a:blip r:embed="rId4"/>
          <a:stretch>
            <a:fillRect/>
          </a:stretch>
        </p:blipFill>
        <p:spPr>
          <a:xfrm>
            <a:off x="394660" y="2951030"/>
            <a:ext cx="8484936" cy="91621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List of plots:</a:t>
            </a:r>
          </a:p>
          <a:p>
            <a:r>
              <a:rPr lang="en-US" dirty="0"/>
              <a:t>Payload Mass vs Launch site</a:t>
            </a:r>
          </a:p>
          <a:p>
            <a:r>
              <a:rPr lang="en-US" dirty="0"/>
              <a:t>Success rate per orbit</a:t>
            </a:r>
          </a:p>
          <a:p>
            <a:r>
              <a:rPr lang="en-US" dirty="0"/>
              <a:t>Flight number and orbit</a:t>
            </a:r>
          </a:p>
          <a:p>
            <a:r>
              <a:rPr lang="en-US" dirty="0"/>
              <a:t>Payload and Orbit</a:t>
            </a:r>
          </a:p>
          <a:p>
            <a:r>
              <a:rPr lang="en-US" dirty="0"/>
              <a:t>Launch Success Yearly Trend</a:t>
            </a:r>
          </a:p>
          <a:p>
            <a:r>
              <a:rPr lang="en-US" dirty="0"/>
              <a:t>And more….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US" sz="1800" dirty="0"/>
              <a:t>What we found using database queries: </a:t>
            </a:r>
          </a:p>
          <a:p>
            <a:r>
              <a:rPr lang="en-US" sz="1800" dirty="0"/>
              <a:t>Found names of launch sites </a:t>
            </a:r>
          </a:p>
          <a:p>
            <a:r>
              <a:rPr lang="en-US" sz="1800" dirty="0"/>
              <a:t>where launch sites begin with the string 'CCA’</a:t>
            </a:r>
          </a:p>
          <a:p>
            <a:r>
              <a:rPr lang="en-US" sz="1800" dirty="0"/>
              <a:t>Total mass carried by NASA boosters</a:t>
            </a:r>
          </a:p>
          <a:p>
            <a:r>
              <a:rPr lang="en-US" sz="1800" dirty="0"/>
              <a:t>Average payload mass in booster version F9 V1.1</a:t>
            </a:r>
          </a:p>
          <a:p>
            <a:r>
              <a:rPr lang="en-US" sz="1800" dirty="0"/>
              <a:t>List date when the first successful landing outcome in ground pad was achieved</a:t>
            </a:r>
          </a:p>
          <a:p>
            <a:r>
              <a:rPr lang="en-US" sz="1800" dirty="0"/>
              <a:t>Name of boosters which success in drone ship and had payload mass greater than 4000 but less than 6000. </a:t>
            </a:r>
          </a:p>
          <a:p>
            <a:r>
              <a:rPr lang="en-US" sz="1800" dirty="0"/>
              <a:t>Success in mission outcomes </a:t>
            </a:r>
          </a:p>
          <a:p>
            <a:r>
              <a:rPr lang="en-US" sz="1800" dirty="0"/>
              <a:t>Booster Versions</a:t>
            </a:r>
          </a:p>
          <a:p>
            <a:r>
              <a:rPr lang="en-US" sz="1800" dirty="0"/>
              <a:t>Failed landing outcome details </a:t>
            </a:r>
          </a:p>
          <a:p>
            <a:r>
              <a:rPr lang="en-US" sz="1800" dirty="0"/>
              <a:t>Count of landing outcomes per outcome. </a:t>
            </a:r>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t>Marked all </a:t>
            </a:r>
            <a:r>
              <a:rPr lang="en-US" dirty="0" err="1"/>
              <a:t>launchsites</a:t>
            </a:r>
            <a:r>
              <a:rPr lang="en-US" dirty="0"/>
              <a:t> on a dynamic map </a:t>
            </a:r>
          </a:p>
          <a:p>
            <a:r>
              <a:rPr lang="en-US" dirty="0"/>
              <a:t>Assigned launch outcome to different colored markers.</a:t>
            </a:r>
          </a:p>
          <a:p>
            <a:r>
              <a:rPr lang="en-US" dirty="0"/>
              <a:t>Found distance between launch sites from </a:t>
            </a:r>
          </a:p>
          <a:p>
            <a:pPr lvl="1"/>
            <a:r>
              <a:rPr lang="en-US" dirty="0"/>
              <a:t>Cities </a:t>
            </a:r>
          </a:p>
          <a:p>
            <a:pPr lvl="1"/>
            <a:r>
              <a:rPr lang="en-US" dirty="0"/>
              <a:t>Highways</a:t>
            </a:r>
          </a:p>
          <a:p>
            <a:pPr lvl="1"/>
            <a:r>
              <a:rPr lang="en-US" dirty="0"/>
              <a:t>Railways</a:t>
            </a:r>
          </a:p>
          <a:p>
            <a:pPr lvl="1"/>
            <a:r>
              <a:rPr lang="en-US" dirty="0"/>
              <a:t>Coastlines</a:t>
            </a:r>
          </a:p>
          <a:p>
            <a:pPr lvl="1"/>
            <a:endParaRPr lang="en-US" dirty="0"/>
          </a:p>
          <a:p>
            <a:pPr lvl="1"/>
            <a:endParaRPr lang="en-US" dirty="0"/>
          </a:p>
          <a:p>
            <a:pPr marL="457200" lvl="1" indent="0">
              <a:buNone/>
            </a:pPr>
            <a:r>
              <a:rPr lang="en-US" dirty="0"/>
              <a:t>A launch site is usually close to all 4 of those points.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we had to prepare our data for modelling. </a:t>
            </a:r>
          </a:p>
          <a:p>
            <a:pPr>
              <a:lnSpc>
                <a:spcPct val="100000"/>
              </a:lnSpc>
              <a:spcBef>
                <a:spcPts val="1400"/>
              </a:spcBef>
            </a:pPr>
            <a:r>
              <a:rPr lang="en-US" sz="2200" dirty="0">
                <a:solidFill>
                  <a:schemeClr val="accent3">
                    <a:lumMod val="25000"/>
                  </a:schemeClr>
                </a:solidFill>
                <a:latin typeface="Abadi" panose="020B0604020104020204" pitchFamily="34" charset="0"/>
              </a:rPr>
              <a:t>Then we made models using a mix of supervised and unsupervised models.</a:t>
            </a:r>
          </a:p>
          <a:p>
            <a:pPr lvl="1">
              <a:lnSpc>
                <a:spcPct val="100000"/>
              </a:lnSpc>
              <a:spcBef>
                <a:spcPts val="1400"/>
              </a:spcBef>
            </a:pPr>
            <a:r>
              <a:rPr lang="en-US" sz="1800" dirty="0">
                <a:solidFill>
                  <a:schemeClr val="accent3">
                    <a:lumMod val="25000"/>
                  </a:schemeClr>
                </a:solidFill>
                <a:latin typeface="Abadi" panose="020B0604020104020204" pitchFamily="34" charset="0"/>
              </a:rPr>
              <a:t>Mainly KNN, Decision Trees, SVM, and 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We used grid search and cross validation for making our models more accurate. </a:t>
            </a:r>
          </a:p>
          <a:p>
            <a:pPr lvl="1">
              <a:lnSpc>
                <a:spcPct val="100000"/>
              </a:lnSpc>
              <a:spcBef>
                <a:spcPts val="1400"/>
              </a:spcBef>
            </a:pPr>
            <a:r>
              <a:rPr lang="en-US" sz="1800" dirty="0">
                <a:solidFill>
                  <a:schemeClr val="accent3">
                    <a:lumMod val="25000"/>
                  </a:schemeClr>
                </a:solidFill>
                <a:latin typeface="Abadi" panose="020B0604020104020204" pitchFamily="34" charset="0"/>
              </a:rPr>
              <a:t>We also used a confusion matrix to identify the accuracy of our models.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7663" y="1211827"/>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Class refers to a successful or failure in launch. </a:t>
            </a:r>
          </a:p>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We see that flight number increases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3FAE06DB-5D97-03A3-2499-1C4D92956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9157"/>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7998" y="2213985"/>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Probability of successful launches only increase at the SCL 40 launch site, with the rest either being maxed out or unclear.</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24279BBF-E3BB-54AB-A05E-ED90076F8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156" y="1832656"/>
            <a:ext cx="4720332" cy="428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8334" y="1941113"/>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Shows that certain orbits like ES-L1 and SSO have a high success rate while others like SO and GTO do not.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5BD2348D-8121-C93B-3E7D-39B00AC9C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1602874"/>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orbits do not seem to have any correlation, and some do not contain enough data.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45F96AF0-2F28-A348-1A7F-4FF4A60D9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32" y="1626611"/>
            <a:ext cx="5343525"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orbits will only have large payloads like VLEO, while others only small like SSO, and some will not have enough information.</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3AD654A2-19F5-2279-9FBE-6F23C9E86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009" y="1425792"/>
            <a:ext cx="5343525"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general success of flights over the years has been steadily increasing. </a:t>
            </a:r>
          </a:p>
          <a:p>
            <a:pPr>
              <a:lnSpc>
                <a:spcPct val="100000"/>
              </a:lnSpc>
              <a:spcBef>
                <a:spcPts val="1400"/>
              </a:spcBef>
            </a:pPr>
            <a:r>
              <a:rPr lang="en-US" sz="2200" dirty="0">
                <a:solidFill>
                  <a:schemeClr val="accent3">
                    <a:lumMod val="25000"/>
                  </a:schemeClr>
                </a:solidFill>
                <a:latin typeface="Abadi" panose="020B0604020104020204" pitchFamily="34" charset="0"/>
              </a:rPr>
              <a:t>Means that there is less room for error.</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285B3DA6-2E02-1F11-D88E-BBE741452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096" y="1766545"/>
            <a:ext cx="508635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12D7A463-220E-4665-A784-B0D4B9E5CF23}"/>
              </a:ext>
            </a:extLst>
          </p:cNvPr>
          <p:cNvPicPr>
            <a:picLocks noChangeAspect="1"/>
          </p:cNvPicPr>
          <p:nvPr/>
        </p:nvPicPr>
        <p:blipFill>
          <a:blip r:embed="rId3"/>
          <a:stretch>
            <a:fillRect/>
          </a:stretch>
        </p:blipFill>
        <p:spPr>
          <a:xfrm>
            <a:off x="5070781" y="2951117"/>
            <a:ext cx="2743200" cy="3368233"/>
          </a:xfrm>
          <a:prstGeom prst="rect">
            <a:avLst/>
          </a:prstGeom>
        </p:spPr>
      </p:pic>
      <p:pic>
        <p:nvPicPr>
          <p:cNvPr id="10" name="Picture 9">
            <a:extLst>
              <a:ext uri="{FF2B5EF4-FFF2-40B4-BE49-F238E27FC236}">
                <a16:creationId xmlns:a16="http://schemas.microsoft.com/office/drawing/2014/main" id="{AECF8502-9AD5-6537-6B0B-179F6D3740D8}"/>
              </a:ext>
            </a:extLst>
          </p:cNvPr>
          <p:cNvPicPr>
            <a:picLocks noChangeAspect="1"/>
          </p:cNvPicPr>
          <p:nvPr/>
        </p:nvPicPr>
        <p:blipFill>
          <a:blip r:embed="rId4"/>
          <a:stretch>
            <a:fillRect/>
          </a:stretch>
        </p:blipFill>
        <p:spPr>
          <a:xfrm>
            <a:off x="770011" y="1632195"/>
            <a:ext cx="11283321" cy="88352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9F85F29-5438-E8FC-038E-F77379EE3C90}"/>
              </a:ext>
            </a:extLst>
          </p:cNvPr>
          <p:cNvPicPr>
            <a:picLocks noChangeAspect="1"/>
          </p:cNvPicPr>
          <p:nvPr/>
        </p:nvPicPr>
        <p:blipFill>
          <a:blip r:embed="rId3"/>
          <a:stretch>
            <a:fillRect/>
          </a:stretch>
        </p:blipFill>
        <p:spPr>
          <a:xfrm>
            <a:off x="1694831" y="2620733"/>
            <a:ext cx="9212609" cy="3927550"/>
          </a:xfrm>
          <a:prstGeom prst="rect">
            <a:avLst/>
          </a:prstGeom>
        </p:spPr>
      </p:pic>
      <p:pic>
        <p:nvPicPr>
          <p:cNvPr id="8" name="Picture 7">
            <a:extLst>
              <a:ext uri="{FF2B5EF4-FFF2-40B4-BE49-F238E27FC236}">
                <a16:creationId xmlns:a16="http://schemas.microsoft.com/office/drawing/2014/main" id="{0E5FA046-7834-9C2A-15E0-8921B1E3D849}"/>
              </a:ext>
            </a:extLst>
          </p:cNvPr>
          <p:cNvPicPr>
            <a:picLocks noChangeAspect="1"/>
          </p:cNvPicPr>
          <p:nvPr/>
        </p:nvPicPr>
        <p:blipFill>
          <a:blip r:embed="rId4"/>
          <a:stretch>
            <a:fillRect/>
          </a:stretch>
        </p:blipFill>
        <p:spPr>
          <a:xfrm>
            <a:off x="3147176" y="1609630"/>
            <a:ext cx="5953956" cy="86689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8D192C9-6F93-E30B-1679-3444F5ED63AA}"/>
              </a:ext>
            </a:extLst>
          </p:cNvPr>
          <p:cNvPicPr>
            <a:picLocks noChangeAspect="1"/>
          </p:cNvPicPr>
          <p:nvPr/>
        </p:nvPicPr>
        <p:blipFill>
          <a:blip r:embed="rId3"/>
          <a:stretch>
            <a:fillRect/>
          </a:stretch>
        </p:blipFill>
        <p:spPr>
          <a:xfrm>
            <a:off x="2070841" y="1429163"/>
            <a:ext cx="8387660" cy="969908"/>
          </a:xfrm>
          <a:prstGeom prst="rect">
            <a:avLst/>
          </a:prstGeom>
        </p:spPr>
      </p:pic>
      <p:pic>
        <p:nvPicPr>
          <p:cNvPr id="8" name="Picture 7">
            <a:extLst>
              <a:ext uri="{FF2B5EF4-FFF2-40B4-BE49-F238E27FC236}">
                <a16:creationId xmlns:a16="http://schemas.microsoft.com/office/drawing/2014/main" id="{C854EA88-9397-A22A-7000-9D4FED961DBB}"/>
              </a:ext>
            </a:extLst>
          </p:cNvPr>
          <p:cNvPicPr>
            <a:picLocks noChangeAspect="1"/>
          </p:cNvPicPr>
          <p:nvPr/>
        </p:nvPicPr>
        <p:blipFill>
          <a:blip r:embed="rId4"/>
          <a:stretch>
            <a:fillRect/>
          </a:stretch>
        </p:blipFill>
        <p:spPr>
          <a:xfrm>
            <a:off x="3239622" y="2917986"/>
            <a:ext cx="5249192" cy="21652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AEDB74D-9D1E-9E4C-64A3-F8A6FAF68C2A}"/>
              </a:ext>
            </a:extLst>
          </p:cNvPr>
          <p:cNvPicPr>
            <a:picLocks noChangeAspect="1"/>
          </p:cNvPicPr>
          <p:nvPr/>
        </p:nvPicPr>
        <p:blipFill>
          <a:blip r:embed="rId3"/>
          <a:stretch>
            <a:fillRect/>
          </a:stretch>
        </p:blipFill>
        <p:spPr>
          <a:xfrm>
            <a:off x="504427" y="1746037"/>
            <a:ext cx="10399547" cy="1043433"/>
          </a:xfrm>
          <a:prstGeom prst="rect">
            <a:avLst/>
          </a:prstGeom>
        </p:spPr>
      </p:pic>
      <p:pic>
        <p:nvPicPr>
          <p:cNvPr id="8" name="Picture 7">
            <a:extLst>
              <a:ext uri="{FF2B5EF4-FFF2-40B4-BE49-F238E27FC236}">
                <a16:creationId xmlns:a16="http://schemas.microsoft.com/office/drawing/2014/main" id="{1C86277D-787D-7C90-D7E1-ADEB5AD4D9BA}"/>
              </a:ext>
            </a:extLst>
          </p:cNvPr>
          <p:cNvPicPr>
            <a:picLocks noChangeAspect="1"/>
          </p:cNvPicPr>
          <p:nvPr/>
        </p:nvPicPr>
        <p:blipFill>
          <a:blip r:embed="rId4"/>
          <a:stretch>
            <a:fillRect/>
          </a:stretch>
        </p:blipFill>
        <p:spPr>
          <a:xfrm>
            <a:off x="3999966" y="3279720"/>
            <a:ext cx="4735660" cy="208816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7B34FDF-80FE-8EDA-579A-5C5D56D5D2D4}"/>
              </a:ext>
            </a:extLst>
          </p:cNvPr>
          <p:cNvPicPr>
            <a:picLocks noChangeAspect="1"/>
          </p:cNvPicPr>
          <p:nvPr/>
        </p:nvPicPr>
        <p:blipFill>
          <a:blip r:embed="rId3"/>
          <a:stretch>
            <a:fillRect/>
          </a:stretch>
        </p:blipFill>
        <p:spPr>
          <a:xfrm>
            <a:off x="746637" y="1637956"/>
            <a:ext cx="10698725" cy="849605"/>
          </a:xfrm>
          <a:prstGeom prst="rect">
            <a:avLst/>
          </a:prstGeom>
        </p:spPr>
      </p:pic>
      <p:pic>
        <p:nvPicPr>
          <p:cNvPr id="8" name="Picture 7">
            <a:extLst>
              <a:ext uri="{FF2B5EF4-FFF2-40B4-BE49-F238E27FC236}">
                <a16:creationId xmlns:a16="http://schemas.microsoft.com/office/drawing/2014/main" id="{C212860E-1936-A455-2F09-ADF19C574F0C}"/>
              </a:ext>
            </a:extLst>
          </p:cNvPr>
          <p:cNvPicPr>
            <a:picLocks noChangeAspect="1"/>
          </p:cNvPicPr>
          <p:nvPr/>
        </p:nvPicPr>
        <p:blipFill>
          <a:blip r:embed="rId4"/>
          <a:stretch>
            <a:fillRect/>
          </a:stretch>
        </p:blipFill>
        <p:spPr>
          <a:xfrm>
            <a:off x="3734469" y="3748658"/>
            <a:ext cx="4073596" cy="177707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36FEAD7-5D90-F1A7-155F-4D58DFD076B7}"/>
              </a:ext>
            </a:extLst>
          </p:cNvPr>
          <p:cNvPicPr>
            <a:picLocks noChangeAspect="1"/>
          </p:cNvPicPr>
          <p:nvPr/>
        </p:nvPicPr>
        <p:blipFill>
          <a:blip r:embed="rId3"/>
          <a:stretch>
            <a:fillRect/>
          </a:stretch>
        </p:blipFill>
        <p:spPr>
          <a:xfrm>
            <a:off x="1004691" y="2157039"/>
            <a:ext cx="10056599" cy="1040338"/>
          </a:xfrm>
          <a:prstGeom prst="rect">
            <a:avLst/>
          </a:prstGeom>
        </p:spPr>
      </p:pic>
      <p:pic>
        <p:nvPicPr>
          <p:cNvPr id="7" name="Picture 6">
            <a:extLst>
              <a:ext uri="{FF2B5EF4-FFF2-40B4-BE49-F238E27FC236}">
                <a16:creationId xmlns:a16="http://schemas.microsoft.com/office/drawing/2014/main" id="{80795984-2FB4-1BDD-5298-71A0D373367C}"/>
              </a:ext>
            </a:extLst>
          </p:cNvPr>
          <p:cNvPicPr>
            <a:picLocks noChangeAspect="1"/>
          </p:cNvPicPr>
          <p:nvPr/>
        </p:nvPicPr>
        <p:blipFill>
          <a:blip r:embed="rId4"/>
          <a:stretch>
            <a:fillRect/>
          </a:stretch>
        </p:blipFill>
        <p:spPr>
          <a:xfrm>
            <a:off x="4361880" y="3742699"/>
            <a:ext cx="3267078" cy="19403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55B93B5-706D-507E-5E8E-5E81FA3D1932}"/>
              </a:ext>
            </a:extLst>
          </p:cNvPr>
          <p:cNvPicPr>
            <a:picLocks noChangeAspect="1"/>
          </p:cNvPicPr>
          <p:nvPr/>
        </p:nvPicPr>
        <p:blipFill>
          <a:blip r:embed="rId3"/>
          <a:stretch>
            <a:fillRect/>
          </a:stretch>
        </p:blipFill>
        <p:spPr>
          <a:xfrm>
            <a:off x="1309243" y="1822454"/>
            <a:ext cx="9573513" cy="1019069"/>
          </a:xfrm>
          <a:prstGeom prst="rect">
            <a:avLst/>
          </a:prstGeom>
        </p:spPr>
      </p:pic>
      <p:pic>
        <p:nvPicPr>
          <p:cNvPr id="8" name="Picture 7">
            <a:extLst>
              <a:ext uri="{FF2B5EF4-FFF2-40B4-BE49-F238E27FC236}">
                <a16:creationId xmlns:a16="http://schemas.microsoft.com/office/drawing/2014/main" id="{91C3BABB-2F33-E167-11EB-D1594C95B62D}"/>
              </a:ext>
            </a:extLst>
          </p:cNvPr>
          <p:cNvPicPr>
            <a:picLocks noChangeAspect="1"/>
          </p:cNvPicPr>
          <p:nvPr/>
        </p:nvPicPr>
        <p:blipFill>
          <a:blip r:embed="rId4"/>
          <a:stretch>
            <a:fillRect/>
          </a:stretch>
        </p:blipFill>
        <p:spPr>
          <a:xfrm>
            <a:off x="4086335" y="3570995"/>
            <a:ext cx="5238918" cy="175220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PAYLOAD_MASS__KG_ from </a:t>
            </a:r>
            <a:r>
              <a:rPr lang="en-US" sz="2200" dirty="0" err="1">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 where PAYLOAD_MASS__KG_ = (select max(PAYLOAD_MASS__KG_) from </a:t>
            </a:r>
            <a:r>
              <a:rPr lang="en-US" sz="2200" dirty="0" err="1">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0DD3A86-6D37-2530-206E-A659D1056533}"/>
              </a:ext>
            </a:extLst>
          </p:cNvPr>
          <p:cNvPicPr>
            <a:picLocks noChangeAspect="1"/>
          </p:cNvPicPr>
          <p:nvPr/>
        </p:nvPicPr>
        <p:blipFill>
          <a:blip r:embed="rId3"/>
          <a:stretch>
            <a:fillRect/>
          </a:stretch>
        </p:blipFill>
        <p:spPr>
          <a:xfrm>
            <a:off x="4345951" y="3448539"/>
            <a:ext cx="3605760" cy="297867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8165432" cy="159206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then analysis, visualizations, and models through various technologies, we were able to come up with our answer.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a:t>
            </a:r>
            <a:r>
              <a:rPr lang="en-US" sz="2200" dirty="0" err="1">
                <a:solidFill>
                  <a:schemeClr val="accent3">
                    <a:lumMod val="25000"/>
                  </a:schemeClr>
                </a:solidFill>
                <a:latin typeface="Abadi"/>
              </a:rPr>
              <a:t>spacextbl</a:t>
            </a:r>
            <a:r>
              <a:rPr lang="en-US" sz="2200" dirty="0">
                <a:solidFill>
                  <a:schemeClr val="accent3">
                    <a:lumMod val="25000"/>
                  </a:schemeClr>
                </a:solidFill>
                <a:latin typeface="Abadi"/>
              </a:rPr>
              <a:t> where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 'Failure (drone ship)' and year(Date) =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F8E5913-CD2B-C5A1-82F2-D49C4EB51E5C}"/>
              </a:ext>
            </a:extLst>
          </p:cNvPr>
          <p:cNvPicPr>
            <a:picLocks noChangeAspect="1"/>
          </p:cNvPicPr>
          <p:nvPr/>
        </p:nvPicPr>
        <p:blipFill>
          <a:blip r:embed="rId3"/>
          <a:stretch>
            <a:fillRect/>
          </a:stretch>
        </p:blipFill>
        <p:spPr>
          <a:xfrm>
            <a:off x="2075155" y="3684638"/>
            <a:ext cx="8440444" cy="185864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LandingCounts</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 where Date between '2010-06-04' and '2017-03-20'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group by </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order by count(*) desc;</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9642BAE-BD49-D314-46B2-7F772597BAB8}"/>
              </a:ext>
            </a:extLst>
          </p:cNvPr>
          <p:cNvPicPr>
            <a:picLocks noChangeAspect="1"/>
          </p:cNvPicPr>
          <p:nvPr/>
        </p:nvPicPr>
        <p:blipFill>
          <a:blip r:embed="rId3"/>
          <a:stretch>
            <a:fillRect/>
          </a:stretch>
        </p:blipFill>
        <p:spPr>
          <a:xfrm>
            <a:off x="5857366" y="3303672"/>
            <a:ext cx="4771636" cy="31235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Labels: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4000" dirty="0">
                <a:solidFill>
                  <a:schemeClr val="accent3">
                    <a:lumMod val="25000"/>
                  </a:schemeClr>
                </a:solidFill>
                <a:latin typeface="Abadi"/>
              </a:rPr>
              <a:t>Launch Site Labels:</a:t>
            </a:r>
            <a:r>
              <a:rPr lang="en-US" dirty="0">
                <a:solidFill>
                  <a:srgbClr val="0B49CB"/>
                </a:solidFill>
                <a:latin typeface="Abadi"/>
              </a:rPr>
              <a:t>&gt;</a:t>
            </a:r>
          </a:p>
        </p:txBody>
      </p:sp>
      <p:pic>
        <p:nvPicPr>
          <p:cNvPr id="7170" name="Picture 2">
            <a:extLst>
              <a:ext uri="{FF2B5EF4-FFF2-40B4-BE49-F238E27FC236}">
                <a16:creationId xmlns:a16="http://schemas.microsoft.com/office/drawing/2014/main" id="{E401BC1A-8E63-8288-8528-0BF6115CE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2316767"/>
            <a:ext cx="8317737" cy="422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Failed Launches Per Site</a:t>
            </a:r>
          </a:p>
        </p:txBody>
      </p:sp>
      <p:pic>
        <p:nvPicPr>
          <p:cNvPr id="4" name="Picture 3">
            <a:extLst>
              <a:ext uri="{FF2B5EF4-FFF2-40B4-BE49-F238E27FC236}">
                <a16:creationId xmlns:a16="http://schemas.microsoft.com/office/drawing/2014/main" id="{FA1811A1-2A13-4CC5-4B73-07BB6ABF8D5E}"/>
              </a:ext>
            </a:extLst>
          </p:cNvPr>
          <p:cNvPicPr>
            <a:picLocks noChangeAspect="1"/>
          </p:cNvPicPr>
          <p:nvPr/>
        </p:nvPicPr>
        <p:blipFill>
          <a:blip r:embed="rId3"/>
          <a:stretch>
            <a:fillRect/>
          </a:stretch>
        </p:blipFill>
        <p:spPr>
          <a:xfrm>
            <a:off x="187611" y="1415142"/>
            <a:ext cx="4260421" cy="2399774"/>
          </a:xfrm>
          <a:prstGeom prst="rect">
            <a:avLst/>
          </a:prstGeom>
        </p:spPr>
      </p:pic>
      <p:pic>
        <p:nvPicPr>
          <p:cNvPr id="7" name="Picture 6">
            <a:extLst>
              <a:ext uri="{FF2B5EF4-FFF2-40B4-BE49-F238E27FC236}">
                <a16:creationId xmlns:a16="http://schemas.microsoft.com/office/drawing/2014/main" id="{21541DA3-1D2C-64AD-7501-1BE990EE6471}"/>
              </a:ext>
            </a:extLst>
          </p:cNvPr>
          <p:cNvPicPr>
            <a:picLocks noChangeAspect="1"/>
          </p:cNvPicPr>
          <p:nvPr/>
        </p:nvPicPr>
        <p:blipFill>
          <a:blip r:embed="rId4"/>
          <a:stretch>
            <a:fillRect/>
          </a:stretch>
        </p:blipFill>
        <p:spPr>
          <a:xfrm>
            <a:off x="4821923" y="1415142"/>
            <a:ext cx="4848902" cy="2172003"/>
          </a:xfrm>
          <a:prstGeom prst="rect">
            <a:avLst/>
          </a:prstGeom>
        </p:spPr>
      </p:pic>
      <p:pic>
        <p:nvPicPr>
          <p:cNvPr id="10" name="Picture 9">
            <a:extLst>
              <a:ext uri="{FF2B5EF4-FFF2-40B4-BE49-F238E27FC236}">
                <a16:creationId xmlns:a16="http://schemas.microsoft.com/office/drawing/2014/main" id="{B92CE152-AA03-9219-854B-5700BEADFBD4}"/>
              </a:ext>
            </a:extLst>
          </p:cNvPr>
          <p:cNvPicPr>
            <a:picLocks noChangeAspect="1"/>
          </p:cNvPicPr>
          <p:nvPr/>
        </p:nvPicPr>
        <p:blipFill>
          <a:blip r:embed="rId5"/>
          <a:stretch>
            <a:fillRect/>
          </a:stretch>
        </p:blipFill>
        <p:spPr>
          <a:xfrm>
            <a:off x="4914650" y="3736258"/>
            <a:ext cx="5144524" cy="307458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and infrastructure </a:t>
            </a:r>
          </a:p>
        </p:txBody>
      </p:sp>
      <p:pic>
        <p:nvPicPr>
          <p:cNvPr id="4" name="Picture 3">
            <a:extLst>
              <a:ext uri="{FF2B5EF4-FFF2-40B4-BE49-F238E27FC236}">
                <a16:creationId xmlns:a16="http://schemas.microsoft.com/office/drawing/2014/main" id="{26C0E6A0-E2F7-BF35-2AB9-150017458E2A}"/>
              </a:ext>
            </a:extLst>
          </p:cNvPr>
          <p:cNvPicPr>
            <a:picLocks noChangeAspect="1"/>
          </p:cNvPicPr>
          <p:nvPr/>
        </p:nvPicPr>
        <p:blipFill>
          <a:blip r:embed="rId3"/>
          <a:stretch>
            <a:fillRect/>
          </a:stretch>
        </p:blipFill>
        <p:spPr>
          <a:xfrm>
            <a:off x="236863" y="1309053"/>
            <a:ext cx="7678432" cy="4239893"/>
          </a:xfrm>
          <a:prstGeom prst="rect">
            <a:avLst/>
          </a:prstGeom>
        </p:spPr>
      </p:pic>
      <p:pic>
        <p:nvPicPr>
          <p:cNvPr id="7" name="Picture 6">
            <a:extLst>
              <a:ext uri="{FF2B5EF4-FFF2-40B4-BE49-F238E27FC236}">
                <a16:creationId xmlns:a16="http://schemas.microsoft.com/office/drawing/2014/main" id="{C97ECC24-ECA3-CD19-1C22-7684F9415AA8}"/>
              </a:ext>
            </a:extLst>
          </p:cNvPr>
          <p:cNvPicPr>
            <a:picLocks noChangeAspect="1"/>
          </p:cNvPicPr>
          <p:nvPr/>
        </p:nvPicPr>
        <p:blipFill>
          <a:blip r:embed="rId4"/>
          <a:stretch>
            <a:fillRect/>
          </a:stretch>
        </p:blipFill>
        <p:spPr>
          <a:xfrm>
            <a:off x="8115922" y="2623586"/>
            <a:ext cx="3623794" cy="31737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models were relatively similar in accuracy, with the predictive tree being the best.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7ECBAD5-F518-73F7-53E3-92A7064C4A8E}"/>
              </a:ext>
            </a:extLst>
          </p:cNvPr>
          <p:cNvPicPr>
            <a:picLocks noChangeAspect="1"/>
          </p:cNvPicPr>
          <p:nvPr/>
        </p:nvPicPr>
        <p:blipFill>
          <a:blip r:embed="rId3"/>
          <a:stretch>
            <a:fillRect/>
          </a:stretch>
        </p:blipFill>
        <p:spPr>
          <a:xfrm>
            <a:off x="6656850" y="1690445"/>
            <a:ext cx="4765140" cy="39926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413523" y="1503916"/>
            <a:ext cx="4464811" cy="38807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model correctly found that 4 out of 6 did not land, and correctly found that 12/12 landed, which is impressive accuracy.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7BAE5C0-4CDB-50BF-6158-CB99F521D9EE}"/>
              </a:ext>
            </a:extLst>
          </p:cNvPr>
          <p:cNvPicPr>
            <a:picLocks noChangeAspect="1"/>
          </p:cNvPicPr>
          <p:nvPr/>
        </p:nvPicPr>
        <p:blipFill>
          <a:blip r:embed="rId3"/>
          <a:stretch>
            <a:fillRect/>
          </a:stretch>
        </p:blipFill>
        <p:spPr>
          <a:xfrm>
            <a:off x="449454" y="1503915"/>
            <a:ext cx="6731487" cy="472247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 model that has an overall accuracy of 88%, and correctly predicted all of the landings in the test sample. </a:t>
            </a:r>
          </a:p>
          <a:p>
            <a:pPr>
              <a:lnSpc>
                <a:spcPct val="100000"/>
              </a:lnSpc>
              <a:spcBef>
                <a:spcPts val="1400"/>
              </a:spcBef>
            </a:pPr>
            <a:r>
              <a:rPr lang="en-US" sz="2200" dirty="0">
                <a:solidFill>
                  <a:schemeClr val="accent3">
                    <a:lumMod val="25000"/>
                  </a:schemeClr>
                </a:solidFill>
                <a:latin typeface="Abadi" panose="020B0604020104020204" pitchFamily="34" charset="0"/>
              </a:rPr>
              <a:t>We have found that there is a negative correlation between increasing payload and increasing chances of success. </a:t>
            </a:r>
          </a:p>
          <a:p>
            <a:pPr>
              <a:lnSpc>
                <a:spcPct val="100000"/>
              </a:lnSpc>
              <a:spcBef>
                <a:spcPts val="1400"/>
              </a:spcBef>
            </a:pPr>
            <a:r>
              <a:rPr lang="en-US" sz="2200" dirty="0">
                <a:solidFill>
                  <a:schemeClr val="accent3">
                    <a:lumMod val="25000"/>
                  </a:schemeClr>
                </a:solidFill>
                <a:latin typeface="Abadi" panose="020B0604020104020204" pitchFamily="34" charset="0"/>
              </a:rPr>
              <a:t>SpaceX has been increasing their accuracy rate since inception, and shows no sign of slowing down.</a:t>
            </a:r>
          </a:p>
          <a:p>
            <a:pPr>
              <a:lnSpc>
                <a:spcPct val="100000"/>
              </a:lnSpc>
              <a:spcBef>
                <a:spcPts val="1400"/>
              </a:spcBef>
            </a:pPr>
            <a:r>
              <a:rPr lang="en-US" sz="2200" dirty="0">
                <a:solidFill>
                  <a:schemeClr val="accent3">
                    <a:lumMod val="25000"/>
                  </a:schemeClr>
                </a:solidFill>
                <a:latin typeface="Abadi" panose="020B0604020104020204" pitchFamily="34" charset="0"/>
              </a:rPr>
              <a:t>Both launch site and orbit has a significant impact on the probability of success, so choose wisely.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7919832" cy="3220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is a company like SpaceX that wants to compete with it. The problem we face is that we need to determine what aspects of our company will be draw our customers to us rather than them.</a:t>
            </a:r>
          </a:p>
          <a:p>
            <a:pPr>
              <a:spcBef>
                <a:spcPts val="1400"/>
              </a:spcBef>
            </a:pPr>
            <a:r>
              <a:rPr lang="en-US" sz="2200" dirty="0">
                <a:solidFill>
                  <a:schemeClr val="accent3">
                    <a:lumMod val="25000"/>
                  </a:schemeClr>
                </a:solidFill>
                <a:latin typeface="Abadi" panose="020B0604020104020204" pitchFamily="34" charset="0"/>
              </a:rPr>
              <a:t>SpaceX advertises Falcon9 launches starting at around 62 million dollars.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needs to determine the price of each launch and also determine if the first stage will land correctly.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Database used was IBM db2 database. </a:t>
            </a:r>
          </a:p>
          <a:p>
            <a:pPr>
              <a:lnSpc>
                <a:spcPct val="100000"/>
              </a:lnSpc>
              <a:spcBef>
                <a:spcPts val="1400"/>
              </a:spcBef>
            </a:pPr>
            <a:r>
              <a:rPr lang="en-US" sz="1600" dirty="0">
                <a:hlinkClick r:id="rId4"/>
              </a:rPr>
              <a:t>For All Notebooks and datasets used please visit Saatvik1 (github.com)</a:t>
            </a:r>
            <a:r>
              <a:rPr lang="en-US" sz="1600" dirty="0"/>
              <a:t>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through the SpaceX API, as well as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processed in a </a:t>
            </a:r>
            <a:r>
              <a:rPr lang="en-US" sz="7600" dirty="0" err="1">
                <a:solidFill>
                  <a:schemeClr val="bg2">
                    <a:lumMod val="50000"/>
                  </a:schemeClr>
                </a:solidFill>
                <a:latin typeface="Abadi"/>
              </a:rPr>
              <a:t>jupyter</a:t>
            </a:r>
            <a:r>
              <a:rPr lang="en-US" sz="7600" dirty="0">
                <a:solidFill>
                  <a:schemeClr val="bg2">
                    <a:lumMod val="50000"/>
                  </a:schemeClr>
                </a:solidFill>
                <a:latin typeface="Abadi"/>
              </a:rPr>
              <a:t> notebook using basic analysis tools like pandas and </a:t>
            </a:r>
            <a:r>
              <a:rPr lang="en-US" sz="7600" dirty="0" err="1">
                <a:solidFill>
                  <a:schemeClr val="bg2">
                    <a:lumMod val="50000"/>
                  </a:schemeClr>
                </a:solidFill>
                <a:latin typeface="Abadi"/>
              </a:rPr>
              <a:t>numpy</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method used was to call data from the SpaceX API, and the second using web scraping.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5960E473-3305-6E65-A27F-1A4F645328DE}"/>
              </a:ext>
            </a:extLst>
          </p:cNvPr>
          <p:cNvPicPr>
            <a:picLocks noChangeAspect="1"/>
          </p:cNvPicPr>
          <p:nvPr/>
        </p:nvPicPr>
        <p:blipFill>
          <a:blip r:embed="rId3"/>
          <a:stretch>
            <a:fillRect/>
          </a:stretch>
        </p:blipFill>
        <p:spPr>
          <a:xfrm>
            <a:off x="556439" y="3100426"/>
            <a:ext cx="5505306" cy="3218924"/>
          </a:xfrm>
          <a:prstGeom prst="rect">
            <a:avLst/>
          </a:prstGeom>
        </p:spPr>
      </p:pic>
      <p:pic>
        <p:nvPicPr>
          <p:cNvPr id="7" name="Picture 6">
            <a:extLst>
              <a:ext uri="{FF2B5EF4-FFF2-40B4-BE49-F238E27FC236}">
                <a16:creationId xmlns:a16="http://schemas.microsoft.com/office/drawing/2014/main" id="{9363BF93-9E8B-B28A-B1F0-230834034D0E}"/>
              </a:ext>
            </a:extLst>
          </p:cNvPr>
          <p:cNvPicPr>
            <a:picLocks noChangeAspect="1"/>
          </p:cNvPicPr>
          <p:nvPr/>
        </p:nvPicPr>
        <p:blipFill>
          <a:blip r:embed="rId4"/>
          <a:stretch>
            <a:fillRect/>
          </a:stretch>
        </p:blipFill>
        <p:spPr>
          <a:xfrm>
            <a:off x="6096000" y="3100426"/>
            <a:ext cx="4908542" cy="2798929"/>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89796" y="3913187"/>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19EAD24D-1E57-6593-FA01-3ED8CC8A4416}"/>
              </a:ext>
            </a:extLst>
          </p:cNvPr>
          <p:cNvPicPr>
            <a:picLocks noChangeAspect="1"/>
          </p:cNvPicPr>
          <p:nvPr/>
        </p:nvPicPr>
        <p:blipFill>
          <a:blip r:embed="rId3"/>
          <a:stretch>
            <a:fillRect/>
          </a:stretch>
        </p:blipFill>
        <p:spPr>
          <a:xfrm>
            <a:off x="6832531" y="1328079"/>
            <a:ext cx="5313066" cy="3692413"/>
          </a:xfrm>
          <a:prstGeom prst="rect">
            <a:avLst/>
          </a:prstGeom>
        </p:spPr>
      </p:pic>
      <p:pic>
        <p:nvPicPr>
          <p:cNvPr id="13" name="Picture 12">
            <a:extLst>
              <a:ext uri="{FF2B5EF4-FFF2-40B4-BE49-F238E27FC236}">
                <a16:creationId xmlns:a16="http://schemas.microsoft.com/office/drawing/2014/main" id="{E541B562-4029-35E4-FB05-E9377F66478E}"/>
              </a:ext>
            </a:extLst>
          </p:cNvPr>
          <p:cNvPicPr>
            <a:picLocks noChangeAspect="1"/>
          </p:cNvPicPr>
          <p:nvPr/>
        </p:nvPicPr>
        <p:blipFill>
          <a:blip r:embed="rId4"/>
          <a:stretch>
            <a:fillRect/>
          </a:stretch>
        </p:blipFill>
        <p:spPr>
          <a:xfrm>
            <a:off x="16018" y="1328079"/>
            <a:ext cx="6265720" cy="297103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36795F05-A38A-6866-8244-BFD7ECEBD87C}"/>
              </a:ext>
            </a:extLst>
          </p:cNvPr>
          <p:cNvPicPr>
            <a:picLocks noChangeAspect="1"/>
          </p:cNvPicPr>
          <p:nvPr/>
        </p:nvPicPr>
        <p:blipFill>
          <a:blip r:embed="rId3"/>
          <a:stretch>
            <a:fillRect/>
          </a:stretch>
        </p:blipFill>
        <p:spPr>
          <a:xfrm>
            <a:off x="684428" y="1392499"/>
            <a:ext cx="4513871" cy="2577933"/>
          </a:xfrm>
          <a:prstGeom prst="rect">
            <a:avLst/>
          </a:prstGeom>
        </p:spPr>
      </p:pic>
      <p:pic>
        <p:nvPicPr>
          <p:cNvPr id="9" name="Picture 8">
            <a:extLst>
              <a:ext uri="{FF2B5EF4-FFF2-40B4-BE49-F238E27FC236}">
                <a16:creationId xmlns:a16="http://schemas.microsoft.com/office/drawing/2014/main" id="{4436195C-6022-0603-56C4-65D97E88609E}"/>
              </a:ext>
            </a:extLst>
          </p:cNvPr>
          <p:cNvPicPr>
            <a:picLocks noChangeAspect="1"/>
          </p:cNvPicPr>
          <p:nvPr/>
        </p:nvPicPr>
        <p:blipFill>
          <a:blip r:embed="rId4"/>
          <a:stretch>
            <a:fillRect/>
          </a:stretch>
        </p:blipFill>
        <p:spPr>
          <a:xfrm>
            <a:off x="5943542" y="1533444"/>
            <a:ext cx="5003124" cy="2436988"/>
          </a:xfrm>
          <a:prstGeom prst="rect">
            <a:avLst/>
          </a:prstGeom>
        </p:spPr>
      </p:pic>
      <p:pic>
        <p:nvPicPr>
          <p:cNvPr id="12" name="Picture 11">
            <a:extLst>
              <a:ext uri="{FF2B5EF4-FFF2-40B4-BE49-F238E27FC236}">
                <a16:creationId xmlns:a16="http://schemas.microsoft.com/office/drawing/2014/main" id="{1A643161-9D65-FE6A-F5C0-BFE25F485C31}"/>
              </a:ext>
            </a:extLst>
          </p:cNvPr>
          <p:cNvPicPr>
            <a:picLocks noChangeAspect="1"/>
          </p:cNvPicPr>
          <p:nvPr/>
        </p:nvPicPr>
        <p:blipFill>
          <a:blip r:embed="rId5"/>
          <a:stretch>
            <a:fillRect/>
          </a:stretch>
        </p:blipFill>
        <p:spPr>
          <a:xfrm>
            <a:off x="2216500" y="4446196"/>
            <a:ext cx="5963597" cy="188175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250</TotalTime>
  <Words>1049</Words>
  <Application>Microsoft Office PowerPoint</Application>
  <PresentationFormat>Widescreen</PresentationFormat>
  <Paragraphs>164</Paragraphs>
  <Slides>41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Saatvik Sandal</cp:lastModifiedBy>
  <cp:revision>200</cp:revision>
  <dcterms:created xsi:type="dcterms:W3CDTF">2021-04-29T18:58:34Z</dcterms:created>
  <dcterms:modified xsi:type="dcterms:W3CDTF">2023-09-04T21:02:59Z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